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  <p:sldId id="273" r:id="rId7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Garet ExtraBold" charset="1" panose="00000000000000000000"/>
      <p:regular r:id="rId12"/>
    </p:embeddedFont>
    <p:embeddedFont>
      <p:font typeface="Garet ExtraBold Bold" charset="1" panose="00000000000000000000"/>
      <p:regular r:id="rId13"/>
    </p:embeddedFont>
    <p:embeddedFont>
      <p:font typeface="Garet ExtraBold Italics" charset="1" panose="00000000000000000000"/>
      <p:regular r:id="rId14"/>
    </p:embeddedFont>
    <p:embeddedFont>
      <p:font typeface="Garet ExtraBold Bold Italics" charset="1" panose="00000000000000000000"/>
      <p:regular r:id="rId15"/>
    </p:embeddedFont>
    <p:embeddedFont>
      <p:font typeface="Cabin" charset="1" panose="00000500000000000000"/>
      <p:regular r:id="rId16"/>
    </p:embeddedFont>
    <p:embeddedFont>
      <p:font typeface="Cabin Bold" charset="1" panose="00000800000000000000"/>
      <p:regular r:id="rId17"/>
    </p:embeddedFont>
    <p:embeddedFont>
      <p:font typeface="Cabin Italics" charset="1" panose="00000500000000000000"/>
      <p:regular r:id="rId18"/>
    </p:embeddedFont>
    <p:embeddedFont>
      <p:font typeface="Cabin Bold Italics" charset="1" panose="00000800000000000000"/>
      <p:regular r:id="rId19"/>
    </p:embeddedFont>
    <p:embeddedFont>
      <p:font typeface="Cabin Medium" charset="1" panose="00000600000000000000"/>
      <p:regular r:id="rId20"/>
    </p:embeddedFont>
    <p:embeddedFont>
      <p:font typeface="Cabin Medium Italics" charset="1" panose="00000600000000000000"/>
      <p:regular r:id="rId21"/>
    </p:embeddedFont>
    <p:embeddedFont>
      <p:font typeface="Cabin Semi-Bold" charset="1" panose="00000700000000000000"/>
      <p:regular r:id="rId22"/>
    </p:embeddedFont>
    <p:embeddedFont>
      <p:font typeface="Cabin Semi-Bold Italics" charset="1" panose="00000700000000000000"/>
      <p:regular r:id="rId23"/>
    </p:embeddedFont>
    <p:embeddedFont>
      <p:font typeface="Open Sans" charset="1" panose="00000000000000000000"/>
      <p:regular r:id="rId24"/>
    </p:embeddedFont>
    <p:embeddedFont>
      <p:font typeface="Open Sans Bold" charset="1" panose="00000000000000000000"/>
      <p:regular r:id="rId25"/>
    </p:embeddedFont>
    <p:embeddedFont>
      <p:font typeface="Open Sans Italics" charset="1" panose="00000000000000000000"/>
      <p:regular r:id="rId26"/>
    </p:embeddedFont>
    <p:embeddedFont>
      <p:font typeface="Open Sans Bold Italics" charset="1" panose="00000000000000000000"/>
      <p:regular r:id="rId27"/>
    </p:embeddedFont>
    <p:embeddedFont>
      <p:font typeface="Open Sans Light" charset="1" panose="00000000000000000000"/>
      <p:regular r:id="rId28"/>
    </p:embeddedFont>
    <p:embeddedFont>
      <p:font typeface="Open Sans Light Italics" charset="1" panose="00000000000000000000"/>
      <p:regular r:id="rId29"/>
    </p:embeddedFont>
    <p:embeddedFont>
      <p:font typeface="Open Sans Medium" charset="1" panose="00000000000000000000"/>
      <p:regular r:id="rId30"/>
    </p:embeddedFont>
    <p:embeddedFont>
      <p:font typeface="Open Sans Medium Italics" charset="1" panose="00000000000000000000"/>
      <p:regular r:id="rId31"/>
    </p:embeddedFont>
    <p:embeddedFont>
      <p:font typeface="Open Sans Semi-Bold" charset="1" panose="00000000000000000000"/>
      <p:regular r:id="rId32"/>
    </p:embeddedFont>
    <p:embeddedFont>
      <p:font typeface="Open Sans Semi-Bold Italics" charset="1" panose="00000000000000000000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Montserrat" charset="1" panose="00000500000000000000"/>
      <p:regular r:id="rId36"/>
    </p:embeddedFont>
    <p:embeddedFont>
      <p:font typeface="Montserrat Bold" charset="1" panose="00000800000000000000"/>
      <p:regular r:id="rId37"/>
    </p:embeddedFont>
    <p:embeddedFont>
      <p:font typeface="Montserrat Italics" charset="1" panose="00000500000000000000"/>
      <p:regular r:id="rId38"/>
    </p:embeddedFont>
    <p:embeddedFont>
      <p:font typeface="Montserrat Bold Italics" charset="1" panose="00000800000000000000"/>
      <p:regular r:id="rId39"/>
    </p:embeddedFont>
    <p:embeddedFont>
      <p:font typeface="Montserrat Thin" charset="1" panose="00000300000000000000"/>
      <p:regular r:id="rId40"/>
    </p:embeddedFont>
    <p:embeddedFont>
      <p:font typeface="Montserrat Thin Italics" charset="1" panose="00000300000000000000"/>
      <p:regular r:id="rId41"/>
    </p:embeddedFont>
    <p:embeddedFont>
      <p:font typeface="Montserrat Extra-Light" charset="1" panose="00000300000000000000"/>
      <p:regular r:id="rId42"/>
    </p:embeddedFont>
    <p:embeddedFont>
      <p:font typeface="Montserrat Extra-Light Italics" charset="1" panose="00000300000000000000"/>
      <p:regular r:id="rId43"/>
    </p:embeddedFont>
    <p:embeddedFont>
      <p:font typeface="Montserrat Light" charset="1" panose="00000400000000000000"/>
      <p:regular r:id="rId44"/>
    </p:embeddedFont>
    <p:embeddedFont>
      <p:font typeface="Montserrat Light Italics" charset="1" panose="00000400000000000000"/>
      <p:regular r:id="rId45"/>
    </p:embeddedFont>
    <p:embeddedFont>
      <p:font typeface="Montserrat Medium" charset="1" panose="00000600000000000000"/>
      <p:regular r:id="rId46"/>
    </p:embeddedFont>
    <p:embeddedFont>
      <p:font typeface="Montserrat Medium Italics" charset="1" panose="00000600000000000000"/>
      <p:regular r:id="rId47"/>
    </p:embeddedFont>
    <p:embeddedFont>
      <p:font typeface="Montserrat Semi-Bold" charset="1" panose="00000700000000000000"/>
      <p:regular r:id="rId48"/>
    </p:embeddedFont>
    <p:embeddedFont>
      <p:font typeface="Montserrat Semi-Bold Italics" charset="1" panose="00000700000000000000"/>
      <p:regular r:id="rId49"/>
    </p:embeddedFont>
    <p:embeddedFont>
      <p:font typeface="Montserrat Ultra-Bold" charset="1" panose="00000900000000000000"/>
      <p:regular r:id="rId50"/>
    </p:embeddedFont>
    <p:embeddedFont>
      <p:font typeface="Montserrat Ultra-Bold Italics" charset="1" panose="00000900000000000000"/>
      <p:regular r:id="rId51"/>
    </p:embeddedFont>
    <p:embeddedFont>
      <p:font typeface="Montserrat Heavy" charset="1" panose="00000A00000000000000"/>
      <p:regular r:id="rId52"/>
    </p:embeddedFont>
    <p:embeddedFont>
      <p:font typeface="Montserrat Heavy Italics" charset="1" panose="00000A00000000000000"/>
      <p:regular r:id="rId53"/>
    </p:embeddedFont>
    <p:embeddedFont>
      <p:font typeface="Paytone One" charset="1" panose="0000050000000000000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64" Target="slides/slide10.xml" Type="http://schemas.openxmlformats.org/officeDocument/2006/relationships/slide"/><Relationship Id="rId65" Target="slides/slide11.xml" Type="http://schemas.openxmlformats.org/officeDocument/2006/relationships/slide"/><Relationship Id="rId66" Target="slides/slide12.xml" Type="http://schemas.openxmlformats.org/officeDocument/2006/relationships/slide"/><Relationship Id="rId67" Target="slides/slide13.xml" Type="http://schemas.openxmlformats.org/officeDocument/2006/relationships/slide"/><Relationship Id="rId68" Target="slides/slide14.xml" Type="http://schemas.openxmlformats.org/officeDocument/2006/relationships/slide"/><Relationship Id="rId69" Target="slides/slide15.xml" Type="http://schemas.openxmlformats.org/officeDocument/2006/relationships/slide"/><Relationship Id="rId7" Target="fonts/font7.fntdata" Type="http://schemas.openxmlformats.org/officeDocument/2006/relationships/font"/><Relationship Id="rId70" Target="slides/slide16.xml" Type="http://schemas.openxmlformats.org/officeDocument/2006/relationships/slide"/><Relationship Id="rId71" Target="slides/slide17.xml" Type="http://schemas.openxmlformats.org/officeDocument/2006/relationships/slide"/><Relationship Id="rId72" Target="slides/slide18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8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59375" y="-267806"/>
            <a:ext cx="593949" cy="10899628"/>
            <a:chOff x="0" y="0"/>
            <a:chExt cx="156431" cy="28706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6431" cy="2870684"/>
            </a:xfrm>
            <a:custGeom>
              <a:avLst/>
              <a:gdLst/>
              <a:ahLst/>
              <a:cxnLst/>
              <a:rect r="r" b="b" t="t" l="l"/>
              <a:pathLst>
                <a:path h="2870684" w="156431">
                  <a:moveTo>
                    <a:pt x="0" y="0"/>
                  </a:moveTo>
                  <a:lnTo>
                    <a:pt x="156431" y="0"/>
                  </a:lnTo>
                  <a:lnTo>
                    <a:pt x="156431" y="2870684"/>
                  </a:lnTo>
                  <a:lnTo>
                    <a:pt x="0" y="2870684"/>
                  </a:lnTo>
                  <a:close/>
                </a:path>
              </a:pathLst>
            </a:custGeom>
            <a:solidFill>
              <a:srgbClr val="4F826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6431" cy="2918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4236426"/>
            <a:ext cx="7201325" cy="4891466"/>
          </a:xfrm>
          <a:custGeom>
            <a:avLst/>
            <a:gdLst/>
            <a:ahLst/>
            <a:cxnLst/>
            <a:rect r="r" b="b" t="t" l="l"/>
            <a:pathLst>
              <a:path h="4891466" w="7201325">
                <a:moveTo>
                  <a:pt x="0" y="0"/>
                </a:moveTo>
                <a:lnTo>
                  <a:pt x="7201325" y="0"/>
                </a:lnTo>
                <a:lnTo>
                  <a:pt x="7201325" y="4891465"/>
                </a:lnTo>
                <a:lnTo>
                  <a:pt x="0" y="489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7006" y="1114425"/>
            <a:ext cx="12537881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Paytone One"/>
              </a:rPr>
              <a:t>Xây dựng mô hình sinh mô tả hình ảnh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72630"/>
            <a:ext cx="8259828" cy="439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9"/>
              </a:lnSpc>
            </a:pPr>
            <a:r>
              <a:rPr lang="en-US" sz="3899" spc="155">
                <a:solidFill>
                  <a:srgbClr val="040404"/>
                </a:solidFill>
                <a:latin typeface="Open Sans Bold"/>
              </a:rPr>
              <a:t>Sinh viên thực hiện:</a:t>
            </a:r>
          </a:p>
          <a:p>
            <a:pPr>
              <a:lnSpc>
                <a:spcPts val="5498"/>
              </a:lnSpc>
            </a:pPr>
            <a:r>
              <a:rPr lang="en-US" sz="3899" spc="155">
                <a:solidFill>
                  <a:srgbClr val="040404"/>
                </a:solidFill>
                <a:latin typeface="Open Sans"/>
              </a:rPr>
              <a:t>Lê Văn Phước</a:t>
            </a:r>
          </a:p>
          <a:p>
            <a:pPr>
              <a:lnSpc>
                <a:spcPts val="5498"/>
              </a:lnSpc>
            </a:pPr>
            <a:r>
              <a:rPr lang="en-US" sz="3899" spc="155">
                <a:solidFill>
                  <a:srgbClr val="040404"/>
                </a:solidFill>
                <a:latin typeface="Open Sans"/>
              </a:rPr>
              <a:t>Hồ Luận</a:t>
            </a:r>
          </a:p>
          <a:p>
            <a:pPr>
              <a:lnSpc>
                <a:spcPts val="5498"/>
              </a:lnSpc>
            </a:pPr>
            <a:r>
              <a:rPr lang="en-US" sz="3899" spc="155">
                <a:solidFill>
                  <a:srgbClr val="040404"/>
                </a:solidFill>
                <a:latin typeface="Open Sans"/>
              </a:rPr>
              <a:t>Nguyễn Khắc Đông</a:t>
            </a:r>
          </a:p>
          <a:p>
            <a:pPr>
              <a:lnSpc>
                <a:spcPts val="5498"/>
              </a:lnSpc>
            </a:pPr>
            <a:r>
              <a:rPr lang="en-US" sz="3899" spc="155">
                <a:solidFill>
                  <a:srgbClr val="040404"/>
                </a:solidFill>
                <a:latin typeface="Open Sans"/>
              </a:rPr>
              <a:t>Võ Văn Nguyên</a:t>
            </a:r>
          </a:p>
          <a:p>
            <a:pPr>
              <a:lnSpc>
                <a:spcPts val="5498"/>
              </a:lnSpc>
            </a:pPr>
            <a:r>
              <a:rPr lang="en-US" sz="3899" spc="155">
                <a:solidFill>
                  <a:srgbClr val="040404"/>
                </a:solidFill>
                <a:latin typeface="Open Sans"/>
              </a:rPr>
              <a:t>Lê Đức Hiệu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98227" y="9191625"/>
            <a:ext cx="742736" cy="67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>
                <a:solidFill>
                  <a:srgbClr val="040404"/>
                </a:solidFill>
                <a:latin typeface="Garet ExtraBold"/>
              </a:rPr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99132" y="1019175"/>
            <a:ext cx="17464420" cy="309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8"/>
              </a:lnSpc>
            </a:pPr>
            <a:r>
              <a:rPr lang="en-US" sz="5099" spc="-198">
                <a:solidFill>
                  <a:srgbClr val="000000"/>
                </a:solidFill>
                <a:latin typeface="Open Sans"/>
              </a:rPr>
              <a:t>- Mã hóa văn bản thành các chuỗi số</a:t>
            </a:r>
          </a:p>
          <a:p>
            <a:pPr>
              <a:lnSpc>
                <a:spcPts val="6119"/>
              </a:lnSpc>
              <a:spcBef>
                <a:spcPct val="0"/>
              </a:spcBef>
            </a:pPr>
            <a:r>
              <a:rPr lang="en-US" sz="5099" spc="-203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5099" spc="-203">
                <a:solidFill>
                  <a:srgbClr val="000000"/>
                </a:solidFill>
                <a:latin typeface="Open Sans"/>
              </a:rPr>
              <a:t> Xây dựng từ điển từ vựng từ các câu mô tả (captions) </a:t>
            </a:r>
          </a:p>
          <a:p>
            <a:pPr>
              <a:lnSpc>
                <a:spcPts val="6119"/>
              </a:lnSpc>
              <a:spcBef>
                <a:spcPct val="0"/>
              </a:spcBef>
            </a:pPr>
            <a:r>
              <a:rPr lang="en-US" sz="5099" spc="-203">
                <a:solidFill>
                  <a:srgbClr val="000000"/>
                </a:solidFill>
                <a:latin typeface="Open Sans"/>
              </a:rPr>
              <a:t>- Xác định kích thước bộ từ điển từ vựng</a:t>
            </a:r>
          </a:p>
          <a:p>
            <a:pPr>
              <a:lnSpc>
                <a:spcPts val="6119"/>
              </a:lnSpc>
              <a:spcBef>
                <a:spcPct val="0"/>
              </a:spcBef>
            </a:pPr>
            <a:r>
              <a:rPr lang="en-US" sz="5099" spc="-203">
                <a:solidFill>
                  <a:srgbClr val="000000"/>
                </a:solidFill>
                <a:latin typeface="Open Sans"/>
              </a:rPr>
              <a:t>- Xác định độ dài lớn nhất của câu mô tả trong tập dữ liệu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1680" y="-90488"/>
            <a:ext cx="16276320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9"/>
              </a:lnSpc>
            </a:pPr>
            <a:r>
              <a:rPr lang="en-US" sz="5699" spc="-227">
                <a:solidFill>
                  <a:srgbClr val="000000"/>
                </a:solidFill>
                <a:latin typeface="Open Sans Bold"/>
              </a:rPr>
              <a:t>4.2 Caption Tokenization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05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25864" y="1627350"/>
            <a:ext cx="9033436" cy="7775772"/>
            <a:chOff x="0" y="0"/>
            <a:chExt cx="12044581" cy="103676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44553" cy="10367645"/>
            </a:xfrm>
            <a:custGeom>
              <a:avLst/>
              <a:gdLst/>
              <a:ahLst/>
              <a:cxnLst/>
              <a:rect r="r" b="b" t="t" l="l"/>
              <a:pathLst>
                <a:path h="10367645" w="12044553">
                  <a:moveTo>
                    <a:pt x="0" y="0"/>
                  </a:moveTo>
                  <a:lnTo>
                    <a:pt x="12044553" y="0"/>
                  </a:lnTo>
                  <a:lnTo>
                    <a:pt x="12044553" y="10367645"/>
                  </a:lnTo>
                  <a:lnTo>
                    <a:pt x="0" y="10367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612" r="0" b="-61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91161" y="-9525"/>
            <a:ext cx="16570236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4.3  Trích xuất đặc trưng hình ảnh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25864" y="1028700"/>
            <a:ext cx="497670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spc="-142">
                <a:solidFill>
                  <a:srgbClr val="000000"/>
                </a:solidFill>
                <a:latin typeface="Open Sans"/>
              </a:rPr>
              <a:t>InceptionV3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267" y="1887994"/>
            <a:ext cx="7566812" cy="501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59"/>
              </a:lnSpc>
              <a:spcBef>
                <a:spcPct val="0"/>
              </a:spcBef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Sử dụng các mô hình đã được train sẵn như: Inception, </a:t>
            </a:r>
            <a:r>
              <a:rPr lang="en-US" sz="4299" spc="-167">
                <a:solidFill>
                  <a:srgbClr val="000000"/>
                </a:solidFill>
                <a:latin typeface="Open Sans"/>
              </a:rPr>
              <a:t>DenseNet</a:t>
            </a:r>
          </a:p>
          <a:p>
            <a:pPr>
              <a:lnSpc>
                <a:spcPts val="5159"/>
              </a:lnSpc>
              <a:spcBef>
                <a:spcPct val="0"/>
              </a:spcBef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Ví dụ InceptionV3:</a:t>
            </a:r>
          </a:p>
          <a:p>
            <a:pPr>
              <a:lnSpc>
                <a:spcPts val="4679"/>
              </a:lnSpc>
            </a:pPr>
            <a:r>
              <a:rPr lang="en-US" sz="3899" spc="-152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3899" spc="-152">
                <a:solidFill>
                  <a:srgbClr val="000000"/>
                </a:solidFill>
                <a:latin typeface="Open Sans"/>
              </a:rPr>
              <a:t>Input: Image ( 299x299x3 )</a:t>
            </a:r>
          </a:p>
          <a:p>
            <a:pPr>
              <a:lnSpc>
                <a:spcPts val="4679"/>
              </a:lnSpc>
            </a:pPr>
            <a:r>
              <a:rPr lang="en-US" sz="3899" spc="-152">
                <a:solidFill>
                  <a:srgbClr val="000000"/>
                </a:solidFill>
                <a:latin typeface="Open Sans"/>
              </a:rPr>
              <a:t>+ </a:t>
            </a:r>
            <a:r>
              <a:rPr lang="en-US" sz="3899" spc="-152">
                <a:solidFill>
                  <a:srgbClr val="000000"/>
                </a:solidFill>
                <a:latin typeface="Open Sans"/>
              </a:rPr>
              <a:t>Output: Image ( 1x1x2048 )</a:t>
            </a:r>
          </a:p>
          <a:p>
            <a:pPr algn="ctr">
              <a:lnSpc>
                <a:spcPts val="4679"/>
              </a:lnSpc>
            </a:pPr>
            <a:r>
              <a:rPr lang="en-US" sz="3899" spc="-152">
                <a:solidFill>
                  <a:srgbClr val="000000"/>
                </a:solidFill>
                <a:latin typeface="Open Sans"/>
              </a:rPr>
              <a:t>( Bỏ đi layer cuối )</a:t>
            </a:r>
          </a:p>
          <a:p>
            <a:pPr>
              <a:lnSpc>
                <a:spcPts val="5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2402" y="1241443"/>
            <a:ext cx="4729325" cy="3902057"/>
            <a:chOff x="0" y="0"/>
            <a:chExt cx="6700135" cy="55281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700139" cy="5528185"/>
            </a:xfrm>
            <a:custGeom>
              <a:avLst/>
              <a:gdLst/>
              <a:ahLst/>
              <a:cxnLst/>
              <a:rect r="r" b="b" t="t" l="l"/>
              <a:pathLst>
                <a:path h="5528185" w="6700139">
                  <a:moveTo>
                    <a:pt x="0" y="0"/>
                  </a:moveTo>
                  <a:lnTo>
                    <a:pt x="6700139" y="0"/>
                  </a:lnTo>
                  <a:lnTo>
                    <a:pt x="6700139" y="5528185"/>
                  </a:lnTo>
                  <a:lnTo>
                    <a:pt x="0" y="5528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17" t="-1" r="-151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2020602" y="-9525"/>
            <a:ext cx="16958183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4.4 Dữ liệu đầu vào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57931" y="5906504"/>
            <a:ext cx="14330069" cy="28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1"/>
              </a:lnSpc>
            </a:pPr>
          </a:p>
          <a:p>
            <a:pPr algn="l">
              <a:lnSpc>
                <a:spcPts val="3741"/>
              </a:lnSpc>
            </a:pPr>
            <a:r>
              <a:rPr lang="en-US" sz="3117" spc="-120">
                <a:solidFill>
                  <a:srgbClr val="1F497D"/>
                </a:solidFill>
                <a:latin typeface="Open Sans"/>
              </a:rPr>
              <a:t>              [] và [1,0,0,0,0,0,0,0,0,0,0,0,0,0,0,0,0,0,0,0,0,0,0,0,0,0,0,0,0,0,0,0,0,0] -&gt; 38</a:t>
            </a:r>
          </a:p>
          <a:p>
            <a:pPr algn="l">
              <a:lnSpc>
                <a:spcPts val="3741"/>
              </a:lnSpc>
            </a:pPr>
            <a:r>
              <a:rPr lang="en-US" sz="3117" spc="-120">
                <a:solidFill>
                  <a:srgbClr val="1F497D"/>
                </a:solidFill>
                <a:latin typeface="Open Sans"/>
              </a:rPr>
              <a:t>              [] và [1,38,0,0,0,0,0,0,0,0,0,0,0,0,0,0,0,0,0,0,0,0,0,0,0,0,0,0,0,0,0,0,0,0] -&gt; 25</a:t>
            </a:r>
          </a:p>
          <a:p>
            <a:pPr algn="l">
              <a:lnSpc>
                <a:spcPts val="3741"/>
              </a:lnSpc>
            </a:pPr>
            <a:r>
              <a:rPr lang="en-US" sz="3117" spc="-120">
                <a:solidFill>
                  <a:srgbClr val="1F497D"/>
                </a:solidFill>
                <a:latin typeface="Open Sans"/>
              </a:rPr>
              <a:t>              [] và [1,38,25,0,0,0,0,0,0,0,0,0,0,0,0,0,0,0,0,0,0,0,0,0,0,0,0,0,0,0,0,0,0,0] -&gt; 105 </a:t>
            </a:r>
          </a:p>
          <a:p>
            <a:pPr algn="l">
              <a:lnSpc>
                <a:spcPts val="3741"/>
              </a:lnSpc>
            </a:pPr>
            <a:r>
              <a:rPr lang="en-US" sz="3117" spc="-120">
                <a:solidFill>
                  <a:srgbClr val="1F497D"/>
                </a:solidFill>
                <a:latin typeface="Open Sans"/>
              </a:rPr>
              <a:t>              [] và [1,38,25,105,0,0,0,0,0,0,0,0,0,0,0,0,0,0,0,0,0,0,0,0,0,0,0,0,0,0,0,0,0,0] -&gt; 14</a:t>
            </a:r>
          </a:p>
          <a:p>
            <a:pPr algn="l">
              <a:lnSpc>
                <a:spcPts val="3741"/>
              </a:lnSpc>
            </a:pPr>
            <a:r>
              <a:rPr lang="en-US" sz="3117" spc="-123">
                <a:solidFill>
                  <a:srgbClr val="1F497D"/>
                </a:solidFill>
                <a:latin typeface="Open Sans"/>
              </a:rPr>
              <a:t>              chú ý: [] là đại diện cho hinh ảnh có kích thước (2048,)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58661" y="1116831"/>
            <a:ext cx="13238511" cy="153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3413" spc="-132">
                <a:solidFill>
                  <a:srgbClr val="000000"/>
                </a:solidFill>
                <a:latin typeface="Open Sans"/>
              </a:rPr>
              <a:t>Example: Hình ảnh 2654514044_a70a6e2c21.jpg </a:t>
            </a:r>
          </a:p>
          <a:p>
            <a:pPr algn="l">
              <a:lnSpc>
                <a:spcPts val="4095"/>
              </a:lnSpc>
            </a:pPr>
            <a:r>
              <a:rPr lang="en-US" sz="3413" spc="-136">
                <a:solidFill>
                  <a:srgbClr val="000000"/>
                </a:solidFill>
                <a:latin typeface="Open Sans"/>
              </a:rPr>
              <a:t>với mô tả đầu. Giả sử ảnh được trích xuất đặc trưng bằng InceptionV3: </a:t>
            </a:r>
          </a:p>
          <a:p>
            <a:pPr algn="l">
              <a:lnSpc>
                <a:spcPts val="3976"/>
              </a:lnSpc>
            </a:pPr>
            <a:r>
              <a:rPr lang="en-US" sz="3312" spc="-131">
                <a:solidFill>
                  <a:srgbClr val="000000"/>
                </a:solidFill>
                <a:latin typeface="Open Sans"/>
              </a:rPr>
              <a:t>  + </a:t>
            </a:r>
            <a:r>
              <a:rPr lang="en-US" sz="3312" spc="-131">
                <a:solidFill>
                  <a:srgbClr val="000000"/>
                </a:solidFill>
                <a:latin typeface="Open Sans Bold"/>
              </a:rPr>
              <a:t>2654514044_a70a6e2c21 startseq brown dog running endseq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29753" y="2971800"/>
            <a:ext cx="11473753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139">
                <a:solidFill>
                  <a:srgbClr val="BB3030"/>
                </a:solidFill>
                <a:latin typeface="Open Sans"/>
              </a:rPr>
              <a:t> Ảnh (2048,) + startseq(34,) -&gt;  “brown”</a:t>
            </a:r>
          </a:p>
          <a:p>
            <a:pPr algn="l">
              <a:lnSpc>
                <a:spcPts val="4320"/>
              </a:lnSpc>
            </a:pPr>
            <a:r>
              <a:rPr lang="en-US" sz="3600" spc="-143">
                <a:solidFill>
                  <a:srgbClr val="BB3030"/>
                </a:solidFill>
                <a:latin typeface="Open Sans"/>
              </a:rPr>
              <a:t> Ảnh (2048,) + startseq brown(34,) -&gt; ”dog”</a:t>
            </a:r>
          </a:p>
          <a:p>
            <a:pPr algn="l">
              <a:lnSpc>
                <a:spcPts val="4320"/>
              </a:lnSpc>
            </a:pPr>
            <a:r>
              <a:rPr lang="en-US" sz="3600" spc="-143">
                <a:solidFill>
                  <a:srgbClr val="BB3030"/>
                </a:solidFill>
                <a:latin typeface="Open Sans"/>
              </a:rPr>
              <a:t> Ảnh (2048,) +startseq brown dog(34,) -&gt; running</a:t>
            </a:r>
          </a:p>
          <a:p>
            <a:pPr algn="l">
              <a:lnSpc>
                <a:spcPts val="4320"/>
              </a:lnSpc>
            </a:pPr>
            <a:r>
              <a:rPr lang="en-US" sz="3600" spc="-143">
                <a:solidFill>
                  <a:srgbClr val="BB3030"/>
                </a:solidFill>
                <a:latin typeface="Open Sans"/>
              </a:rPr>
              <a:t> Ảnh (2048,) + startseq brown dog running(34,) -&gt; “endsed”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1442956" y="3266657"/>
            <a:ext cx="677640" cy="192280"/>
            <a:chOff x="0" y="0"/>
            <a:chExt cx="903520" cy="2563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3478" cy="256413"/>
            </a:xfrm>
            <a:custGeom>
              <a:avLst/>
              <a:gdLst/>
              <a:ahLst/>
              <a:cxnLst/>
              <a:rect r="r" b="b" t="t" l="l"/>
              <a:pathLst>
                <a:path h="256413" w="903478">
                  <a:moveTo>
                    <a:pt x="0" y="0"/>
                  </a:moveTo>
                  <a:lnTo>
                    <a:pt x="903478" y="0"/>
                  </a:lnTo>
                  <a:lnTo>
                    <a:pt x="903478" y="256413"/>
                  </a:lnTo>
                  <a:lnTo>
                    <a:pt x="0" y="256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94" r="-4" b="-137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0" y="6578162"/>
            <a:ext cx="5172578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136">
                <a:solidFill>
                  <a:srgbClr val="BB3030"/>
                </a:solidFill>
                <a:latin typeface="Open Sans"/>
              </a:rPr>
              <a:t> [] và [1] -&gt; 38</a:t>
            </a:r>
          </a:p>
          <a:p>
            <a:pPr>
              <a:lnSpc>
                <a:spcPts val="4320"/>
              </a:lnSpc>
            </a:pPr>
            <a:r>
              <a:rPr lang="en-US" sz="3600" spc="-136">
                <a:solidFill>
                  <a:srgbClr val="BB3030"/>
                </a:solidFill>
                <a:latin typeface="Open Sans"/>
              </a:rPr>
              <a:t> [] và [1,38] -&gt; 25</a:t>
            </a:r>
          </a:p>
          <a:p>
            <a:pPr>
              <a:lnSpc>
                <a:spcPts val="4320"/>
              </a:lnSpc>
            </a:pPr>
            <a:r>
              <a:rPr lang="en-US" sz="3600" spc="-136">
                <a:solidFill>
                  <a:srgbClr val="BB3030"/>
                </a:solidFill>
                <a:latin typeface="Open Sans"/>
              </a:rPr>
              <a:t> [] và [1,38,25] -&gt; 105 </a:t>
            </a:r>
          </a:p>
          <a:p>
            <a:pPr algn="l">
              <a:lnSpc>
                <a:spcPts val="4320"/>
              </a:lnSpc>
            </a:pPr>
            <a:r>
              <a:rPr lang="en-US" sz="3600" spc="-136">
                <a:solidFill>
                  <a:srgbClr val="BB3030"/>
                </a:solidFill>
                <a:latin typeface="Open Sans"/>
              </a:rPr>
              <a:t> [] và [1,38,25,105] -&gt; 14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01932" y="-9525"/>
            <a:ext cx="16958183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4.5 Word embedding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" y="1677647"/>
            <a:ext cx="17738782" cy="62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82751" indent="-327584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Pre-trained GLOVE Model được sử dụng cho quá trình word embedding.</a:t>
            </a:r>
          </a:p>
          <a:p>
            <a:pPr algn="just" marL="982751" indent="-327584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Ta có file glove.6B.XXXd.txt chứa tất cả các từ và mỗi từ gắn với vector đại diện có độ dài XXX.</a:t>
            </a:r>
          </a:p>
          <a:p>
            <a:pPr algn="just" marL="982751" indent="-327584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Dựa vào file glove để thêm vector cho tập từ điển làm đầu vào cho embedding. </a:t>
            </a:r>
          </a:p>
          <a:p>
            <a:pPr algn="just" marL="982858" indent="-327619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Embedding không cần train.</a:t>
            </a:r>
          </a:p>
          <a:p>
            <a:pPr algn="just" marL="982858" indent="-327619" lvl="2">
              <a:lnSpc>
                <a:spcPts val="4080"/>
              </a:lnSpc>
            </a:pPr>
          </a:p>
          <a:p>
            <a:pPr algn="just" marL="891637" indent="-297212" lvl="2">
              <a:lnSpc>
                <a:spcPts val="4680"/>
              </a:lnSpc>
            </a:pPr>
            <a:r>
              <a:rPr lang="en-US" sz="3900" spc="-151">
                <a:solidFill>
                  <a:srgbClr val="000000"/>
                </a:solidFill>
                <a:latin typeface="Open Sans"/>
              </a:rPr>
              <a:t> </a:t>
            </a:r>
          </a:p>
          <a:p>
            <a:pPr algn="just" marL="982858" indent="-327619" lvl="2">
              <a:lnSpc>
                <a:spcPts val="456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575081" y="0"/>
            <a:ext cx="7370019" cy="9897677"/>
          </a:xfrm>
          <a:custGeom>
            <a:avLst/>
            <a:gdLst/>
            <a:ahLst/>
            <a:cxnLst/>
            <a:rect r="r" b="b" t="t" l="l"/>
            <a:pathLst>
              <a:path h="9897677" w="7370019">
                <a:moveTo>
                  <a:pt x="0" y="0"/>
                </a:moveTo>
                <a:lnTo>
                  <a:pt x="7370019" y="0"/>
                </a:lnTo>
                <a:lnTo>
                  <a:pt x="7370019" y="9897677"/>
                </a:lnTo>
                <a:lnTo>
                  <a:pt x="0" y="9897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294" y="979342"/>
            <a:ext cx="7998669" cy="8918334"/>
          </a:xfrm>
          <a:custGeom>
            <a:avLst/>
            <a:gdLst/>
            <a:ahLst/>
            <a:cxnLst/>
            <a:rect r="r" b="b" t="t" l="l"/>
            <a:pathLst>
              <a:path h="8918334" w="7998669">
                <a:moveTo>
                  <a:pt x="0" y="0"/>
                </a:moveTo>
                <a:lnTo>
                  <a:pt x="7998669" y="0"/>
                </a:lnTo>
                <a:lnTo>
                  <a:pt x="7998669" y="8918335"/>
                </a:lnTo>
                <a:lnTo>
                  <a:pt x="0" y="8918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11680" y="-90488"/>
            <a:ext cx="1627632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5. Mô tả model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436602" y="2553312"/>
            <a:ext cx="7436278" cy="4931964"/>
          </a:xfrm>
          <a:custGeom>
            <a:avLst/>
            <a:gdLst/>
            <a:ahLst/>
            <a:cxnLst/>
            <a:rect r="r" b="b" t="t" l="l"/>
            <a:pathLst>
              <a:path h="4931964" w="7436278">
                <a:moveTo>
                  <a:pt x="0" y="0"/>
                </a:moveTo>
                <a:lnTo>
                  <a:pt x="7436277" y="0"/>
                </a:lnTo>
                <a:lnTo>
                  <a:pt x="7436277" y="4931965"/>
                </a:lnTo>
                <a:lnTo>
                  <a:pt x="0" y="493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01932" y="-9525"/>
            <a:ext cx="16958183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6 Hàm đánh giá BLEU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1432" y="2600937"/>
            <a:ext cx="7411795" cy="2805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0"/>
              </a:lnSpc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Một hình ảnh có thể được mô tả bằng nhiều cách khác nhau.</a:t>
            </a:r>
          </a:p>
          <a:p>
            <a:pPr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The girl is sitting on the  bench</a:t>
            </a:r>
          </a:p>
          <a:p>
            <a:pPr marL="647700" indent="-323850" lvl="1">
              <a:lnSpc>
                <a:spcPts val="3180"/>
              </a:lnSpc>
              <a:buFont typeface="Arial"/>
              <a:buChar char="•"/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The girl on white dress is sitting.</a:t>
            </a:r>
          </a:p>
          <a:p>
            <a:pPr>
              <a:lnSpc>
                <a:spcPts val="3180"/>
              </a:lnSpc>
            </a:pPr>
          </a:p>
          <a:p>
            <a:pPr>
              <a:lnSpc>
                <a:spcPts val="3182"/>
              </a:lnSpc>
            </a:pPr>
            <a:r>
              <a:rPr lang="en-US" sz="3000" spc="-116">
                <a:solidFill>
                  <a:srgbClr val="000000"/>
                </a:solidFill>
                <a:latin typeface="Open Sans"/>
              </a:rPr>
              <a:t>=&gt; </a:t>
            </a:r>
            <a:r>
              <a:rPr lang="en-US" sz="3000" spc="-116">
                <a:solidFill>
                  <a:srgbClr val="000000"/>
                </a:solidFill>
                <a:latin typeface="Open Sans"/>
              </a:rPr>
              <a:t>Accuracy, F1,.. không thể sử dụng để đo độ chính xác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432" y="6113692"/>
            <a:ext cx="7197481" cy="137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3000" spc="-119">
                <a:solidFill>
                  <a:srgbClr val="000000"/>
                </a:solidFill>
                <a:latin typeface="Open Sans"/>
              </a:rPr>
              <a:t>Hàm đánh giá BLEU là một phương pháp đánh giá tự động được sử dụng rộng rãi để đo lường chất lượng của dịch máy.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4357325"/>
            <a:ext cx="11298113" cy="5613706"/>
          </a:xfrm>
          <a:custGeom>
            <a:avLst/>
            <a:gdLst/>
            <a:ahLst/>
            <a:cxnLst/>
            <a:rect r="r" b="b" t="t" l="l"/>
            <a:pathLst>
              <a:path h="5613706" w="11298113">
                <a:moveTo>
                  <a:pt x="0" y="0"/>
                </a:moveTo>
                <a:lnTo>
                  <a:pt x="11298113" y="0"/>
                </a:lnTo>
                <a:lnTo>
                  <a:pt x="11298113" y="5613706"/>
                </a:lnTo>
                <a:lnTo>
                  <a:pt x="0" y="5613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81023" y="1022021"/>
            <a:ext cx="7436278" cy="4931964"/>
          </a:xfrm>
          <a:custGeom>
            <a:avLst/>
            <a:gdLst/>
            <a:ahLst/>
            <a:cxnLst/>
            <a:rect r="r" b="b" t="t" l="l"/>
            <a:pathLst>
              <a:path h="4931964" w="7436278">
                <a:moveTo>
                  <a:pt x="0" y="0"/>
                </a:moveTo>
                <a:lnTo>
                  <a:pt x="7436278" y="0"/>
                </a:lnTo>
                <a:lnTo>
                  <a:pt x="7436278" y="4931964"/>
                </a:lnTo>
                <a:lnTo>
                  <a:pt x="0" y="4931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01932" y="-9525"/>
            <a:ext cx="16958183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6 Hàm đánh giá BLEU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432" y="1425859"/>
            <a:ext cx="9340624" cy="80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0"/>
              </a:lnSpc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The girl is sitting on the  bench</a:t>
            </a:r>
          </a:p>
          <a:p>
            <a:pPr>
              <a:lnSpc>
                <a:spcPts val="3182"/>
              </a:lnSpc>
            </a:pPr>
            <a:r>
              <a:rPr lang="en-US" sz="3000" spc="-116">
                <a:solidFill>
                  <a:srgbClr val="000000"/>
                </a:solidFill>
                <a:latin typeface="Open Sans"/>
              </a:rPr>
              <a:t>The girl on white dress is sitting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81023" y="1022021"/>
            <a:ext cx="7436278" cy="4931964"/>
          </a:xfrm>
          <a:custGeom>
            <a:avLst/>
            <a:gdLst/>
            <a:ahLst/>
            <a:cxnLst/>
            <a:rect r="r" b="b" t="t" l="l"/>
            <a:pathLst>
              <a:path h="4931964" w="7436278">
                <a:moveTo>
                  <a:pt x="0" y="0"/>
                </a:moveTo>
                <a:lnTo>
                  <a:pt x="7436278" y="0"/>
                </a:lnTo>
                <a:lnTo>
                  <a:pt x="7436278" y="4931964"/>
                </a:lnTo>
                <a:lnTo>
                  <a:pt x="0" y="493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11432" y="3488003"/>
          <a:ext cx="7315200" cy="5791200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259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9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9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the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0259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girl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7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sitting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001932" y="-9525"/>
            <a:ext cx="16958183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6 Hàm đánh giá BLEU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432" y="1425859"/>
            <a:ext cx="9340624" cy="200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0"/>
              </a:lnSpc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Câu mẫu:               the girl is sitting on the  bench</a:t>
            </a:r>
          </a:p>
          <a:p>
            <a:pPr>
              <a:lnSpc>
                <a:spcPts val="3180"/>
              </a:lnSpc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Câu dự đoán:       the the t</a:t>
            </a:r>
            <a:r>
              <a:rPr lang="en-US" sz="3000" spc="-113">
                <a:solidFill>
                  <a:srgbClr val="000000"/>
                </a:solidFill>
                <a:latin typeface="Open Sans"/>
              </a:rPr>
              <a:t>he girl is sitting</a:t>
            </a:r>
          </a:p>
          <a:p>
            <a:pPr>
              <a:lnSpc>
                <a:spcPts val="3180"/>
              </a:lnSpc>
            </a:pPr>
          </a:p>
          <a:p>
            <a:pPr>
              <a:lnSpc>
                <a:spcPts val="3180"/>
              </a:lnSpc>
            </a:pPr>
            <a:r>
              <a:rPr lang="en-US" sz="3000" spc="-113">
                <a:solidFill>
                  <a:srgbClr val="000000"/>
                </a:solidFill>
                <a:latin typeface="Open Sans"/>
              </a:rPr>
              <a:t>Cách tính Precision:</a:t>
            </a:r>
          </a:p>
          <a:p>
            <a:pPr>
              <a:lnSpc>
                <a:spcPts val="318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87137" y="3790315"/>
            <a:ext cx="2033381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bin"/>
              </a:rPr>
              <a:t>“The” xuất hiện 2 lần trong câu mẫu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03828" y="6986418"/>
            <a:ext cx="4247106" cy="69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600">
                <a:solidFill>
                  <a:srgbClr val="000000"/>
                </a:solidFill>
                <a:latin typeface="Cabin"/>
              </a:rPr>
              <a:t>Tổng số lần khớp</a:t>
            </a:r>
          </a:p>
          <a:p>
            <a:pPr algn="ctr">
              <a:lnSpc>
                <a:spcPts val="2730"/>
              </a:lnSpc>
            </a:pPr>
            <a:r>
              <a:rPr lang="en-US" sz="2600">
                <a:solidFill>
                  <a:srgbClr val="000000"/>
                </a:solidFill>
                <a:latin typeface="Cabin"/>
              </a:rPr>
              <a:t>--------------------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03828" y="7636023"/>
            <a:ext cx="424710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bin"/>
              </a:rPr>
              <a:t>Tổng số lượng n-gram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0896" y="7244864"/>
            <a:ext cx="159673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bin"/>
              </a:rPr>
              <a:t>= 5/6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2F2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53333" y="3657941"/>
            <a:ext cx="11781334" cy="1577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00"/>
              </a:lnSpc>
            </a:pPr>
            <a:r>
              <a:rPr lang="en-US" sz="11000">
                <a:solidFill>
                  <a:srgbClr val="040404"/>
                </a:solidFill>
                <a:latin typeface="Garet ExtraBold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926942"/>
            <a:ext cx="503983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2000">
                <a:solidFill>
                  <a:srgbClr val="040404"/>
                </a:solidFill>
                <a:latin typeface="Montserrat Semi-Bold"/>
              </a:rPr>
              <a:t>PRESENTATION TEMPLATE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971666" y="5143500"/>
            <a:ext cx="575268" cy="57526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71666" y="5143500"/>
            <a:ext cx="575268" cy="5752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87634" y="4685056"/>
            <a:ext cx="575268" cy="5752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4B8A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3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97288" y="3942025"/>
            <a:ext cx="4510311" cy="2009394"/>
            <a:chOff x="0" y="0"/>
            <a:chExt cx="1187901" cy="5292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7901" cy="529223"/>
            </a:xfrm>
            <a:custGeom>
              <a:avLst/>
              <a:gdLst/>
              <a:ahLst/>
              <a:cxnLst/>
              <a:rect r="r" b="b" t="t" l="l"/>
              <a:pathLst>
                <a:path h="529223" w="1187901">
                  <a:moveTo>
                    <a:pt x="87541" y="0"/>
                  </a:moveTo>
                  <a:lnTo>
                    <a:pt x="1100360" y="0"/>
                  </a:lnTo>
                  <a:cubicBezTo>
                    <a:pt x="1148707" y="0"/>
                    <a:pt x="1187901" y="39194"/>
                    <a:pt x="1187901" y="87541"/>
                  </a:cubicBezTo>
                  <a:lnTo>
                    <a:pt x="1187901" y="441682"/>
                  </a:lnTo>
                  <a:cubicBezTo>
                    <a:pt x="1187901" y="464899"/>
                    <a:pt x="1178678" y="487166"/>
                    <a:pt x="1162261" y="503583"/>
                  </a:cubicBezTo>
                  <a:cubicBezTo>
                    <a:pt x="1145843" y="520000"/>
                    <a:pt x="1123577" y="529223"/>
                    <a:pt x="1100360" y="529223"/>
                  </a:cubicBezTo>
                  <a:lnTo>
                    <a:pt x="87541" y="529223"/>
                  </a:lnTo>
                  <a:cubicBezTo>
                    <a:pt x="39194" y="529223"/>
                    <a:pt x="0" y="490030"/>
                    <a:pt x="0" y="441682"/>
                  </a:cubicBezTo>
                  <a:lnTo>
                    <a:pt x="0" y="87541"/>
                  </a:lnTo>
                  <a:cubicBezTo>
                    <a:pt x="0" y="39194"/>
                    <a:pt x="39194" y="0"/>
                    <a:pt x="87541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187901" cy="58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01. Tổng quan đề tài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592988" y="2001107"/>
            <a:ext cx="1291251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040404"/>
                </a:solidFill>
                <a:latin typeface="Paytone One"/>
              </a:rPr>
              <a:t>Bố cục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34193" y="183948"/>
            <a:ext cx="3792133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80"/>
              </a:lnSpc>
              <a:spcBef>
                <a:spcPct val="0"/>
              </a:spcBef>
            </a:pPr>
            <a:r>
              <a:rPr lang="en-US" sz="2000">
                <a:solidFill>
                  <a:srgbClr val="040404"/>
                </a:solidFill>
                <a:latin typeface="Cabin"/>
              </a:rPr>
              <a:t>NHÓM PHƯỚC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988623" y="3942025"/>
            <a:ext cx="4758838" cy="2009394"/>
            <a:chOff x="0" y="0"/>
            <a:chExt cx="1253356" cy="52922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3356" cy="529223"/>
            </a:xfrm>
            <a:custGeom>
              <a:avLst/>
              <a:gdLst/>
              <a:ahLst/>
              <a:cxnLst/>
              <a:rect r="r" b="b" t="t" l="l"/>
              <a:pathLst>
                <a:path h="529223" w="1253356">
                  <a:moveTo>
                    <a:pt x="82969" y="0"/>
                  </a:moveTo>
                  <a:lnTo>
                    <a:pt x="1170387" y="0"/>
                  </a:lnTo>
                  <a:cubicBezTo>
                    <a:pt x="1216210" y="0"/>
                    <a:pt x="1253356" y="37147"/>
                    <a:pt x="1253356" y="82969"/>
                  </a:cubicBezTo>
                  <a:lnTo>
                    <a:pt x="1253356" y="446254"/>
                  </a:lnTo>
                  <a:cubicBezTo>
                    <a:pt x="1253356" y="492076"/>
                    <a:pt x="1216210" y="529223"/>
                    <a:pt x="1170387" y="529223"/>
                  </a:cubicBezTo>
                  <a:lnTo>
                    <a:pt x="82969" y="529223"/>
                  </a:lnTo>
                  <a:cubicBezTo>
                    <a:pt x="37147" y="529223"/>
                    <a:pt x="0" y="492076"/>
                    <a:pt x="0" y="446254"/>
                  </a:cubicBezTo>
                  <a:lnTo>
                    <a:pt x="0" y="82969"/>
                  </a:lnTo>
                  <a:cubicBezTo>
                    <a:pt x="0" y="37147"/>
                    <a:pt x="37147" y="0"/>
                    <a:pt x="8296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53356" cy="58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02. ỨNG DỤNG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381351" y="3967993"/>
            <a:ext cx="4310754" cy="2009394"/>
            <a:chOff x="0" y="0"/>
            <a:chExt cx="1135342" cy="52922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35343" cy="529223"/>
            </a:xfrm>
            <a:custGeom>
              <a:avLst/>
              <a:gdLst/>
              <a:ahLst/>
              <a:cxnLst/>
              <a:rect r="r" b="b" t="t" l="l"/>
              <a:pathLst>
                <a:path h="529223" w="1135343">
                  <a:moveTo>
                    <a:pt x="91594" y="0"/>
                  </a:moveTo>
                  <a:lnTo>
                    <a:pt x="1043749" y="0"/>
                  </a:lnTo>
                  <a:cubicBezTo>
                    <a:pt x="1094335" y="0"/>
                    <a:pt x="1135343" y="41008"/>
                    <a:pt x="1135343" y="91594"/>
                  </a:cubicBezTo>
                  <a:lnTo>
                    <a:pt x="1135343" y="437629"/>
                  </a:lnTo>
                  <a:cubicBezTo>
                    <a:pt x="1135343" y="488215"/>
                    <a:pt x="1094335" y="529223"/>
                    <a:pt x="1043749" y="529223"/>
                  </a:cubicBezTo>
                  <a:lnTo>
                    <a:pt x="91594" y="529223"/>
                  </a:lnTo>
                  <a:cubicBezTo>
                    <a:pt x="41008" y="529223"/>
                    <a:pt x="0" y="488215"/>
                    <a:pt x="0" y="437629"/>
                  </a:cubicBezTo>
                  <a:lnTo>
                    <a:pt x="0" y="91594"/>
                  </a:lnTo>
                  <a:cubicBezTo>
                    <a:pt x="0" y="41008"/>
                    <a:pt x="41008" y="0"/>
                    <a:pt x="91594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135342" cy="58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03. Bài toán học sâu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948062" y="6396796"/>
            <a:ext cx="4408761" cy="2009394"/>
            <a:chOff x="0" y="0"/>
            <a:chExt cx="1161155" cy="5292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1155" cy="529223"/>
            </a:xfrm>
            <a:custGeom>
              <a:avLst/>
              <a:gdLst/>
              <a:ahLst/>
              <a:cxnLst/>
              <a:rect r="r" b="b" t="t" l="l"/>
              <a:pathLst>
                <a:path h="529223" w="1161155">
                  <a:moveTo>
                    <a:pt x="89558" y="0"/>
                  </a:moveTo>
                  <a:lnTo>
                    <a:pt x="1071598" y="0"/>
                  </a:lnTo>
                  <a:cubicBezTo>
                    <a:pt x="1121059" y="0"/>
                    <a:pt x="1161155" y="40096"/>
                    <a:pt x="1161155" y="89558"/>
                  </a:cubicBezTo>
                  <a:lnTo>
                    <a:pt x="1161155" y="439666"/>
                  </a:lnTo>
                  <a:cubicBezTo>
                    <a:pt x="1161155" y="489127"/>
                    <a:pt x="1121059" y="529223"/>
                    <a:pt x="1071598" y="529223"/>
                  </a:cubicBezTo>
                  <a:lnTo>
                    <a:pt x="89558" y="529223"/>
                  </a:lnTo>
                  <a:cubicBezTo>
                    <a:pt x="40096" y="529223"/>
                    <a:pt x="0" y="489127"/>
                    <a:pt x="0" y="439666"/>
                  </a:cubicBezTo>
                  <a:lnTo>
                    <a:pt x="0" y="89558"/>
                  </a:lnTo>
                  <a:cubicBezTo>
                    <a:pt x="0" y="40096"/>
                    <a:pt x="40096" y="0"/>
                    <a:pt x="89558" y="0"/>
                  </a:cubicBezTo>
                  <a:close/>
                </a:path>
              </a:pathLst>
            </a:custGeom>
            <a:solidFill>
              <a:srgbClr val="59819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161155" cy="58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04. Dataset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059584" y="6396061"/>
            <a:ext cx="4616917" cy="2009394"/>
            <a:chOff x="0" y="0"/>
            <a:chExt cx="1215978" cy="52922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15978" cy="529223"/>
            </a:xfrm>
            <a:custGeom>
              <a:avLst/>
              <a:gdLst/>
              <a:ahLst/>
              <a:cxnLst/>
              <a:rect r="r" b="b" t="t" l="l"/>
              <a:pathLst>
                <a:path h="529223" w="1215978">
                  <a:moveTo>
                    <a:pt x="85520" y="0"/>
                  </a:moveTo>
                  <a:lnTo>
                    <a:pt x="1130458" y="0"/>
                  </a:lnTo>
                  <a:cubicBezTo>
                    <a:pt x="1177690" y="0"/>
                    <a:pt x="1215978" y="38289"/>
                    <a:pt x="1215978" y="85520"/>
                  </a:cubicBezTo>
                  <a:lnTo>
                    <a:pt x="1215978" y="443703"/>
                  </a:lnTo>
                  <a:cubicBezTo>
                    <a:pt x="1215978" y="466385"/>
                    <a:pt x="1206968" y="488137"/>
                    <a:pt x="1190930" y="504175"/>
                  </a:cubicBezTo>
                  <a:cubicBezTo>
                    <a:pt x="1174892" y="520213"/>
                    <a:pt x="1153140" y="529223"/>
                    <a:pt x="1130458" y="529223"/>
                  </a:cubicBezTo>
                  <a:lnTo>
                    <a:pt x="85520" y="529223"/>
                  </a:lnTo>
                  <a:cubicBezTo>
                    <a:pt x="62839" y="529223"/>
                    <a:pt x="41086" y="520213"/>
                    <a:pt x="25048" y="504175"/>
                  </a:cubicBezTo>
                  <a:cubicBezTo>
                    <a:pt x="9010" y="488137"/>
                    <a:pt x="0" y="466385"/>
                    <a:pt x="0" y="443703"/>
                  </a:cubicBezTo>
                  <a:lnTo>
                    <a:pt x="0" y="85520"/>
                  </a:lnTo>
                  <a:cubicBezTo>
                    <a:pt x="0" y="38289"/>
                    <a:pt x="38289" y="0"/>
                    <a:pt x="85520" y="0"/>
                  </a:cubicBezTo>
                  <a:close/>
                </a:path>
              </a:pathLst>
            </a:custGeom>
            <a:solidFill>
              <a:srgbClr val="8E99A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15978" cy="58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05. Xây dựng mô hình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381351" y="6396796"/>
            <a:ext cx="4616917" cy="2009394"/>
            <a:chOff x="0" y="0"/>
            <a:chExt cx="1215978" cy="5292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5978" cy="529223"/>
            </a:xfrm>
            <a:custGeom>
              <a:avLst/>
              <a:gdLst/>
              <a:ahLst/>
              <a:cxnLst/>
              <a:rect r="r" b="b" t="t" l="l"/>
              <a:pathLst>
                <a:path h="529223" w="1215978">
                  <a:moveTo>
                    <a:pt x="85520" y="0"/>
                  </a:moveTo>
                  <a:lnTo>
                    <a:pt x="1130458" y="0"/>
                  </a:lnTo>
                  <a:cubicBezTo>
                    <a:pt x="1177690" y="0"/>
                    <a:pt x="1215978" y="38289"/>
                    <a:pt x="1215978" y="85520"/>
                  </a:cubicBezTo>
                  <a:lnTo>
                    <a:pt x="1215978" y="443703"/>
                  </a:lnTo>
                  <a:cubicBezTo>
                    <a:pt x="1215978" y="466385"/>
                    <a:pt x="1206968" y="488137"/>
                    <a:pt x="1190930" y="504175"/>
                  </a:cubicBezTo>
                  <a:cubicBezTo>
                    <a:pt x="1174892" y="520213"/>
                    <a:pt x="1153140" y="529223"/>
                    <a:pt x="1130458" y="529223"/>
                  </a:cubicBezTo>
                  <a:lnTo>
                    <a:pt x="85520" y="529223"/>
                  </a:lnTo>
                  <a:cubicBezTo>
                    <a:pt x="62839" y="529223"/>
                    <a:pt x="41086" y="520213"/>
                    <a:pt x="25048" y="504175"/>
                  </a:cubicBezTo>
                  <a:cubicBezTo>
                    <a:pt x="9010" y="488137"/>
                    <a:pt x="0" y="466385"/>
                    <a:pt x="0" y="443703"/>
                  </a:cubicBezTo>
                  <a:lnTo>
                    <a:pt x="0" y="85520"/>
                  </a:lnTo>
                  <a:cubicBezTo>
                    <a:pt x="0" y="38289"/>
                    <a:pt x="38289" y="0"/>
                    <a:pt x="85520" y="0"/>
                  </a:cubicBezTo>
                  <a:close/>
                </a:path>
              </a:pathLst>
            </a:custGeom>
            <a:solidFill>
              <a:srgbClr val="8E99A7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215978" cy="586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70"/>
                </a:lnSpc>
              </a:pPr>
              <a:r>
                <a:rPr lang="en-US" sz="3000">
                  <a:solidFill>
                    <a:srgbClr val="000000"/>
                  </a:solidFill>
                  <a:latin typeface="Cabin"/>
                </a:rPr>
                <a:t>05. Code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00" y="15240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2896127" y="1360157"/>
            <a:ext cx="12495746" cy="4474487"/>
            <a:chOff x="0" y="0"/>
            <a:chExt cx="16660995" cy="59659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61003" cy="5965952"/>
            </a:xfrm>
            <a:custGeom>
              <a:avLst/>
              <a:gdLst/>
              <a:ahLst/>
              <a:cxnLst/>
              <a:rect r="r" b="b" t="t" l="l"/>
              <a:pathLst>
                <a:path h="5965952" w="16661003">
                  <a:moveTo>
                    <a:pt x="0" y="0"/>
                  </a:moveTo>
                  <a:lnTo>
                    <a:pt x="16661003" y="0"/>
                  </a:lnTo>
                  <a:lnTo>
                    <a:pt x="16661003" y="5965952"/>
                  </a:lnTo>
                  <a:lnTo>
                    <a:pt x="0" y="5965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76" r="0" b="-47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11680" y="-90488"/>
            <a:ext cx="16276320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1. Tổng quan đề tài: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399464"/>
            <a:ext cx="17831333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961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Input là ảnh và output là text, ví dụ "dog running through the weeds".</a:t>
            </a:r>
          </a:p>
          <a:p>
            <a:pPr algn="l" marL="822960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Input là ảnh thường được extract feature qua pre-trained model với dataset lớn như Dataset FLickr8K </a:t>
            </a:r>
            <a:r>
              <a:rPr lang="en-US" sz="3600" spc="-143">
                <a:solidFill>
                  <a:srgbClr val="000000"/>
                </a:solidFill>
                <a:latin typeface="Open Sans"/>
              </a:rPr>
              <a:t>và model phổ biến như model đã được train sẵn như: Inception, DenseNet, quá trình được gọi là embedding và output là 1 vector.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68029"/>
            <a:ext cx="18288000" cy="10230990"/>
            <a:chOff x="0" y="0"/>
            <a:chExt cx="24384000" cy="136413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641321"/>
            </a:xfrm>
            <a:custGeom>
              <a:avLst/>
              <a:gdLst/>
              <a:ahLst/>
              <a:cxnLst/>
              <a:rect r="r" b="b" t="t" l="l"/>
              <a:pathLst>
                <a:path h="13641321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641321"/>
                  </a:lnTo>
                  <a:lnTo>
                    <a:pt x="0" y="13641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14" r="0" b="-41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11680" y="1397822"/>
            <a:ext cx="6833602" cy="4099365"/>
            <a:chOff x="0" y="0"/>
            <a:chExt cx="9509760" cy="57047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398" y="12644"/>
              <a:ext cx="9470906" cy="5679426"/>
            </a:xfrm>
            <a:custGeom>
              <a:avLst/>
              <a:gdLst/>
              <a:ahLst/>
              <a:cxnLst/>
              <a:rect r="r" b="b" t="t" l="l"/>
              <a:pathLst>
                <a:path h="5679426" w="9470906">
                  <a:moveTo>
                    <a:pt x="0" y="0"/>
                  </a:moveTo>
                  <a:lnTo>
                    <a:pt x="9470906" y="0"/>
                  </a:lnTo>
                  <a:lnTo>
                    <a:pt x="9470906" y="5679426"/>
                  </a:lnTo>
                  <a:lnTo>
                    <a:pt x="0" y="5679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21" t="-222" r="-795" b="-22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09702" cy="5704713"/>
            </a:xfrm>
            <a:custGeom>
              <a:avLst/>
              <a:gdLst/>
              <a:ahLst/>
              <a:cxnLst/>
              <a:rect r="r" b="b" t="t" l="l"/>
              <a:pathLst>
                <a:path h="5704713" w="9509702">
                  <a:moveTo>
                    <a:pt x="19398" y="0"/>
                  </a:moveTo>
                  <a:lnTo>
                    <a:pt x="9490304" y="0"/>
                  </a:lnTo>
                  <a:cubicBezTo>
                    <a:pt x="9500972" y="0"/>
                    <a:pt x="9509702" y="5690"/>
                    <a:pt x="9509702" y="12644"/>
                  </a:cubicBezTo>
                  <a:lnTo>
                    <a:pt x="9509702" y="5692070"/>
                  </a:lnTo>
                  <a:cubicBezTo>
                    <a:pt x="9509702" y="5699023"/>
                    <a:pt x="9500972" y="5704713"/>
                    <a:pt x="9490304" y="5704713"/>
                  </a:cubicBezTo>
                  <a:lnTo>
                    <a:pt x="19398" y="5704713"/>
                  </a:lnTo>
                  <a:cubicBezTo>
                    <a:pt x="8729" y="5704713"/>
                    <a:pt x="0" y="5699023"/>
                    <a:pt x="0" y="5692070"/>
                  </a:cubicBezTo>
                  <a:lnTo>
                    <a:pt x="0" y="12644"/>
                  </a:lnTo>
                  <a:cubicBezTo>
                    <a:pt x="0" y="5690"/>
                    <a:pt x="8729" y="0"/>
                    <a:pt x="19398" y="0"/>
                  </a:cubicBezTo>
                  <a:moveTo>
                    <a:pt x="19398" y="25287"/>
                  </a:moveTo>
                  <a:lnTo>
                    <a:pt x="19398" y="12644"/>
                  </a:lnTo>
                  <a:lnTo>
                    <a:pt x="38795" y="12644"/>
                  </a:lnTo>
                  <a:lnTo>
                    <a:pt x="38795" y="5692070"/>
                  </a:lnTo>
                  <a:lnTo>
                    <a:pt x="19398" y="5692070"/>
                  </a:lnTo>
                  <a:lnTo>
                    <a:pt x="19398" y="5679426"/>
                  </a:lnTo>
                  <a:lnTo>
                    <a:pt x="9490304" y="5679426"/>
                  </a:lnTo>
                  <a:lnTo>
                    <a:pt x="9490304" y="5692070"/>
                  </a:lnTo>
                  <a:lnTo>
                    <a:pt x="9470906" y="5692070"/>
                  </a:lnTo>
                  <a:lnTo>
                    <a:pt x="9470906" y="12644"/>
                  </a:lnTo>
                  <a:lnTo>
                    <a:pt x="9490304" y="12644"/>
                  </a:lnTo>
                  <a:lnTo>
                    <a:pt x="9490304" y="25287"/>
                  </a:lnTo>
                  <a:lnTo>
                    <a:pt x="19398" y="25287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467228" y="1397822"/>
            <a:ext cx="6611337" cy="4164710"/>
            <a:chOff x="0" y="0"/>
            <a:chExt cx="9056097" cy="5704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56033" cy="5704713"/>
            </a:xfrm>
            <a:custGeom>
              <a:avLst/>
              <a:gdLst/>
              <a:ahLst/>
              <a:cxnLst/>
              <a:rect r="r" b="b" t="t" l="l"/>
              <a:pathLst>
                <a:path h="5704713" w="9056033">
                  <a:moveTo>
                    <a:pt x="0" y="0"/>
                  </a:moveTo>
                  <a:lnTo>
                    <a:pt x="9056033" y="0"/>
                  </a:lnTo>
                  <a:lnTo>
                    <a:pt x="9056033" y="5704713"/>
                  </a:lnTo>
                  <a:lnTo>
                    <a:pt x="0" y="570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9373" r="0" b="-29373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11680" y="102422"/>
            <a:ext cx="1627632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 2. Ứng dụng: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12962" y="5970202"/>
            <a:ext cx="7132320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2960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0">
                <a:solidFill>
                  <a:srgbClr val="000000"/>
                </a:solidFill>
                <a:latin typeface="Open Sans"/>
              </a:rPr>
              <a:t>CHú thích tự động cho hình ảnh trên mạng xã hội, website, website upload picture, ... để cho các công cụ tìm kiếm hiểu hơn về hình ảnh.</a:t>
            </a:r>
          </a:p>
          <a:p>
            <a:pPr algn="just" marL="822961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Tìm kiếm bằng hình ảnh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69105" y="5970202"/>
            <a:ext cx="710946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2961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Phân tích hình ảnh quảng cáo và sản phẩm để hiểu xu hướng và sở thích của khách hàng.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011680" y="1418319"/>
            <a:ext cx="5360445" cy="4297611"/>
            <a:chOff x="0" y="0"/>
            <a:chExt cx="7147260" cy="57301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579" y="12700"/>
              <a:ext cx="7118058" cy="5704713"/>
            </a:xfrm>
            <a:custGeom>
              <a:avLst/>
              <a:gdLst/>
              <a:ahLst/>
              <a:cxnLst/>
              <a:rect r="r" b="b" t="t" l="l"/>
              <a:pathLst>
                <a:path h="5704713" w="7118058">
                  <a:moveTo>
                    <a:pt x="0" y="0"/>
                  </a:moveTo>
                  <a:lnTo>
                    <a:pt x="7118058" y="0"/>
                  </a:lnTo>
                  <a:lnTo>
                    <a:pt x="7118058" y="5704713"/>
                  </a:lnTo>
                  <a:lnTo>
                    <a:pt x="0" y="570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7" t="-222" r="-246" b="-22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47216" cy="5730113"/>
            </a:xfrm>
            <a:custGeom>
              <a:avLst/>
              <a:gdLst/>
              <a:ahLst/>
              <a:cxnLst/>
              <a:rect r="r" b="b" t="t" l="l"/>
              <a:pathLst>
                <a:path h="5730113" w="7147216">
                  <a:moveTo>
                    <a:pt x="14579" y="0"/>
                  </a:moveTo>
                  <a:lnTo>
                    <a:pt x="7132637" y="0"/>
                  </a:lnTo>
                  <a:cubicBezTo>
                    <a:pt x="7140655" y="0"/>
                    <a:pt x="7147216" y="5715"/>
                    <a:pt x="7147216" y="12700"/>
                  </a:cubicBezTo>
                  <a:lnTo>
                    <a:pt x="7147216" y="5717413"/>
                  </a:lnTo>
                  <a:cubicBezTo>
                    <a:pt x="7147216" y="5724398"/>
                    <a:pt x="7140655" y="5730113"/>
                    <a:pt x="7132637" y="5730113"/>
                  </a:cubicBezTo>
                  <a:lnTo>
                    <a:pt x="14579" y="5730113"/>
                  </a:lnTo>
                  <a:cubicBezTo>
                    <a:pt x="6560" y="5730113"/>
                    <a:pt x="0" y="5724398"/>
                    <a:pt x="0" y="5717413"/>
                  </a:cubicBezTo>
                  <a:lnTo>
                    <a:pt x="0" y="12700"/>
                  </a:lnTo>
                  <a:cubicBezTo>
                    <a:pt x="0" y="5715"/>
                    <a:pt x="6560" y="0"/>
                    <a:pt x="14579" y="0"/>
                  </a:cubicBezTo>
                  <a:moveTo>
                    <a:pt x="14579" y="25400"/>
                  </a:moveTo>
                  <a:lnTo>
                    <a:pt x="14579" y="12700"/>
                  </a:lnTo>
                  <a:lnTo>
                    <a:pt x="29157" y="12700"/>
                  </a:lnTo>
                  <a:lnTo>
                    <a:pt x="29157" y="5717413"/>
                  </a:lnTo>
                  <a:lnTo>
                    <a:pt x="14579" y="5717413"/>
                  </a:lnTo>
                  <a:lnTo>
                    <a:pt x="14579" y="5704713"/>
                  </a:lnTo>
                  <a:lnTo>
                    <a:pt x="7132637" y="5704713"/>
                  </a:lnTo>
                  <a:lnTo>
                    <a:pt x="7132637" y="5717413"/>
                  </a:lnTo>
                  <a:lnTo>
                    <a:pt x="7118059" y="5717413"/>
                  </a:lnTo>
                  <a:lnTo>
                    <a:pt x="7118059" y="12700"/>
                  </a:lnTo>
                  <a:lnTo>
                    <a:pt x="7132637" y="12700"/>
                  </a:lnTo>
                  <a:lnTo>
                    <a:pt x="7132637" y="25400"/>
                  </a:lnTo>
                  <a:lnTo>
                    <a:pt x="14579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84869" y="1437369"/>
            <a:ext cx="7127637" cy="4278561"/>
            <a:chOff x="0" y="0"/>
            <a:chExt cx="9503516" cy="5704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03449" cy="5704713"/>
            </a:xfrm>
            <a:custGeom>
              <a:avLst/>
              <a:gdLst/>
              <a:ahLst/>
              <a:cxnLst/>
              <a:rect r="r" b="b" t="t" l="l"/>
              <a:pathLst>
                <a:path h="5704713" w="9503449">
                  <a:moveTo>
                    <a:pt x="0" y="0"/>
                  </a:moveTo>
                  <a:lnTo>
                    <a:pt x="9503449" y="0"/>
                  </a:lnTo>
                  <a:lnTo>
                    <a:pt x="9503449" y="5704713"/>
                  </a:lnTo>
                  <a:lnTo>
                    <a:pt x="0" y="5704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559" r="0" b="-555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11680" y="-9525"/>
            <a:ext cx="16276320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0"/>
              </a:lnSpc>
            </a:pPr>
            <a:r>
              <a:rPr lang="en-US" sz="5700" spc="-227">
                <a:solidFill>
                  <a:srgbClr val="000000"/>
                </a:solidFill>
                <a:latin typeface="Open Sans Bold"/>
              </a:rPr>
              <a:t> 2. Ứng dụng: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5479" y="6558011"/>
            <a:ext cx="6536646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554480" indent="-51816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Tích hợp vào ứng dụng giáo dục cho trẻ em, giúp trẻ em hiểu rõ hơn về thế giới xung quanh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6286549"/>
            <a:ext cx="8993293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2961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Hỗ trợ hệ thống an ninh và giám sát bằng cách tự động mô tả các sự kiện hoặc hành vi đáng chú ý được ghi lại qua hình ảnh, giúp nhận diện và theo dõi các tình huống quan trọng.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80048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11680" y="-9525"/>
            <a:ext cx="16276320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40"/>
              </a:lnSpc>
            </a:pPr>
            <a:r>
              <a:rPr lang="en-US" sz="5700" spc="-227">
                <a:solidFill>
                  <a:srgbClr val="000000"/>
                </a:solidFill>
                <a:latin typeface="Open Sans Bold"/>
              </a:rPr>
              <a:t> 2. Ứng dụng: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011680" y="1627623"/>
            <a:ext cx="5325286" cy="3702576"/>
            <a:chOff x="0" y="0"/>
            <a:chExt cx="7100382" cy="49367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9" y="12632"/>
              <a:ext cx="7080028" cy="4911500"/>
            </a:xfrm>
            <a:custGeom>
              <a:avLst/>
              <a:gdLst/>
              <a:ahLst/>
              <a:cxnLst/>
              <a:rect r="r" b="b" t="t" l="l"/>
              <a:pathLst>
                <a:path h="4911500" w="7080028">
                  <a:moveTo>
                    <a:pt x="0" y="0"/>
                  </a:moveTo>
                  <a:lnTo>
                    <a:pt x="7080028" y="0"/>
                  </a:lnTo>
                  <a:lnTo>
                    <a:pt x="7080028" y="4911500"/>
                  </a:lnTo>
                  <a:lnTo>
                    <a:pt x="0" y="491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3" t="-22333" r="-144" b="-2223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100366" cy="4936765"/>
            </a:xfrm>
            <a:custGeom>
              <a:avLst/>
              <a:gdLst/>
              <a:ahLst/>
              <a:cxnLst/>
              <a:rect r="r" b="b" t="t" l="l"/>
              <a:pathLst>
                <a:path h="4936765" w="7100366">
                  <a:moveTo>
                    <a:pt x="10169" y="0"/>
                  </a:moveTo>
                  <a:lnTo>
                    <a:pt x="7090197" y="0"/>
                  </a:lnTo>
                  <a:cubicBezTo>
                    <a:pt x="7095789" y="0"/>
                    <a:pt x="7100366" y="5685"/>
                    <a:pt x="7100366" y="12632"/>
                  </a:cubicBezTo>
                  <a:lnTo>
                    <a:pt x="7100366" y="4924132"/>
                  </a:lnTo>
                  <a:cubicBezTo>
                    <a:pt x="7100366" y="4931080"/>
                    <a:pt x="7095789" y="4936765"/>
                    <a:pt x="7090197" y="4936765"/>
                  </a:cubicBezTo>
                  <a:lnTo>
                    <a:pt x="10169" y="4936765"/>
                  </a:lnTo>
                  <a:cubicBezTo>
                    <a:pt x="4576" y="4936765"/>
                    <a:pt x="0" y="4931080"/>
                    <a:pt x="0" y="4924132"/>
                  </a:cubicBezTo>
                  <a:lnTo>
                    <a:pt x="0" y="12632"/>
                  </a:lnTo>
                  <a:cubicBezTo>
                    <a:pt x="0" y="5685"/>
                    <a:pt x="4576" y="0"/>
                    <a:pt x="10169" y="0"/>
                  </a:cubicBezTo>
                  <a:moveTo>
                    <a:pt x="10169" y="25265"/>
                  </a:moveTo>
                  <a:lnTo>
                    <a:pt x="10169" y="12632"/>
                  </a:lnTo>
                  <a:lnTo>
                    <a:pt x="20338" y="12632"/>
                  </a:lnTo>
                  <a:lnTo>
                    <a:pt x="20338" y="4924132"/>
                  </a:lnTo>
                  <a:lnTo>
                    <a:pt x="10169" y="4924132"/>
                  </a:lnTo>
                  <a:lnTo>
                    <a:pt x="10169" y="4911500"/>
                  </a:lnTo>
                  <a:lnTo>
                    <a:pt x="7090197" y="4911500"/>
                  </a:lnTo>
                  <a:lnTo>
                    <a:pt x="7090197" y="4924132"/>
                  </a:lnTo>
                  <a:lnTo>
                    <a:pt x="7080028" y="4924132"/>
                  </a:lnTo>
                  <a:lnTo>
                    <a:pt x="7080028" y="12632"/>
                  </a:lnTo>
                  <a:lnTo>
                    <a:pt x="7090197" y="12632"/>
                  </a:lnTo>
                  <a:lnTo>
                    <a:pt x="7090197" y="25265"/>
                  </a:lnTo>
                  <a:lnTo>
                    <a:pt x="10169" y="25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48900" y="5905500"/>
            <a:ext cx="5988066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961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M</a:t>
            </a:r>
            <a:r>
              <a:rPr lang="en-US" sz="3600" spc="-143">
                <a:solidFill>
                  <a:srgbClr val="000000"/>
                </a:solidFill>
                <a:latin typeface="Open Sans"/>
              </a:rPr>
              <a:t>ô tả chi tiết về hình ảnh mà người khiếm thị không thể nhìn thấy.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1627623"/>
            <a:ext cx="6650846" cy="3702576"/>
            <a:chOff x="0" y="0"/>
            <a:chExt cx="8867795" cy="49367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632"/>
              <a:ext cx="8842375" cy="4911500"/>
            </a:xfrm>
            <a:custGeom>
              <a:avLst/>
              <a:gdLst/>
              <a:ahLst/>
              <a:cxnLst/>
              <a:rect r="r" b="b" t="t" l="l"/>
              <a:pathLst>
                <a:path h="4911500" w="8842375">
                  <a:moveTo>
                    <a:pt x="0" y="0"/>
                  </a:moveTo>
                  <a:lnTo>
                    <a:pt x="8842375" y="0"/>
                  </a:lnTo>
                  <a:lnTo>
                    <a:pt x="8842375" y="4911500"/>
                  </a:lnTo>
                  <a:lnTo>
                    <a:pt x="0" y="491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342" t="-257" r="-3342" b="-25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67775" cy="4936765"/>
            </a:xfrm>
            <a:custGeom>
              <a:avLst/>
              <a:gdLst/>
              <a:ahLst/>
              <a:cxnLst/>
              <a:rect r="r" b="b" t="t" l="l"/>
              <a:pathLst>
                <a:path h="4936765" w="8867775">
                  <a:moveTo>
                    <a:pt x="12700" y="0"/>
                  </a:moveTo>
                  <a:lnTo>
                    <a:pt x="8855075" y="0"/>
                  </a:lnTo>
                  <a:cubicBezTo>
                    <a:pt x="8862060" y="0"/>
                    <a:pt x="8867775" y="5685"/>
                    <a:pt x="8867775" y="12632"/>
                  </a:cubicBezTo>
                  <a:lnTo>
                    <a:pt x="8867775" y="4924132"/>
                  </a:lnTo>
                  <a:cubicBezTo>
                    <a:pt x="8867775" y="4931080"/>
                    <a:pt x="8862060" y="4936765"/>
                    <a:pt x="8855075" y="4936765"/>
                  </a:cubicBezTo>
                  <a:lnTo>
                    <a:pt x="12700" y="4936765"/>
                  </a:lnTo>
                  <a:cubicBezTo>
                    <a:pt x="5715" y="4936765"/>
                    <a:pt x="0" y="4931080"/>
                    <a:pt x="0" y="4924132"/>
                  </a:cubicBezTo>
                  <a:lnTo>
                    <a:pt x="0" y="12632"/>
                  </a:lnTo>
                  <a:cubicBezTo>
                    <a:pt x="0" y="5685"/>
                    <a:pt x="5715" y="0"/>
                    <a:pt x="12700" y="0"/>
                  </a:cubicBezTo>
                  <a:moveTo>
                    <a:pt x="12700" y="25265"/>
                  </a:moveTo>
                  <a:lnTo>
                    <a:pt x="12700" y="12632"/>
                  </a:lnTo>
                  <a:lnTo>
                    <a:pt x="25400" y="12632"/>
                  </a:lnTo>
                  <a:lnTo>
                    <a:pt x="25400" y="4924132"/>
                  </a:lnTo>
                  <a:lnTo>
                    <a:pt x="12700" y="4924132"/>
                  </a:lnTo>
                  <a:lnTo>
                    <a:pt x="12700" y="4911500"/>
                  </a:lnTo>
                  <a:lnTo>
                    <a:pt x="8855075" y="4911500"/>
                  </a:lnTo>
                  <a:lnTo>
                    <a:pt x="8855075" y="4924132"/>
                  </a:lnTo>
                  <a:lnTo>
                    <a:pt x="8842375" y="4924132"/>
                  </a:lnTo>
                  <a:lnTo>
                    <a:pt x="8842375" y="12632"/>
                  </a:lnTo>
                  <a:lnTo>
                    <a:pt x="8855075" y="12632"/>
                  </a:lnTo>
                  <a:lnTo>
                    <a:pt x="8855075" y="25265"/>
                  </a:lnTo>
                  <a:lnTo>
                    <a:pt x="12700" y="2526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8863952" y="5905500"/>
            <a:ext cx="6930894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961" indent="-274320" lvl="2">
              <a:lnSpc>
                <a:spcPts val="4320"/>
              </a:lnSpc>
              <a:buFont typeface="Arial"/>
              <a:buChar char="⚬"/>
            </a:pPr>
            <a:r>
              <a:rPr lang="en-US" sz="3600" spc="-143">
                <a:solidFill>
                  <a:srgbClr val="000000"/>
                </a:solidFill>
                <a:latin typeface="Open Sans"/>
              </a:rPr>
              <a:t>Mô tả chi tiết về các hình ảnh y tế, hỗ trợ bác sĩ trong quá trình chẩn đoán và điều trị.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69467" y="785787"/>
            <a:ext cx="3333916" cy="7325543"/>
          </a:xfrm>
          <a:custGeom>
            <a:avLst/>
            <a:gdLst/>
            <a:ahLst/>
            <a:cxnLst/>
            <a:rect r="r" b="b" t="t" l="l"/>
            <a:pathLst>
              <a:path h="7325543" w="3333916">
                <a:moveTo>
                  <a:pt x="0" y="0"/>
                </a:moveTo>
                <a:lnTo>
                  <a:pt x="3333916" y="0"/>
                </a:lnTo>
                <a:lnTo>
                  <a:pt x="3333916" y="7325543"/>
                </a:lnTo>
                <a:lnTo>
                  <a:pt x="0" y="7325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11680" y="-90488"/>
            <a:ext cx="16276320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8"/>
              </a:lnSpc>
            </a:pPr>
            <a:r>
              <a:rPr lang="en-US" sz="5698" spc="-226">
                <a:solidFill>
                  <a:srgbClr val="000000"/>
                </a:solidFill>
                <a:latin typeface="Open Sans Bold"/>
              </a:rPr>
              <a:t>3</a:t>
            </a:r>
            <a:r>
              <a:rPr lang="en-US" sz="5698" spc="-226">
                <a:solidFill>
                  <a:srgbClr val="000000"/>
                </a:solidFill>
                <a:latin typeface="Open Sans Bold"/>
              </a:rPr>
              <a:t>. Bài toán học sâu: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930" y="1189445"/>
            <a:ext cx="17057370" cy="695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09581" indent="-369860" lvl="2">
              <a:lnSpc>
                <a:spcPts val="5519"/>
              </a:lnSpc>
              <a:buFont typeface="Arial"/>
              <a:buChar char="⚬"/>
            </a:pPr>
            <a:r>
              <a:rPr lang="en-US" sz="4598" spc="-182">
                <a:solidFill>
                  <a:srgbClr val="040404"/>
                </a:solidFill>
                <a:latin typeface="Open Sans Bold"/>
              </a:rPr>
              <a:t>Ý tưởng: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88400"/>
            <a:ext cx="13321742" cy="18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18"/>
              </a:lnSpc>
            </a:pPr>
            <a:r>
              <a:rPr lang="en-US" sz="4098" spc="-159">
                <a:solidFill>
                  <a:srgbClr val="000000"/>
                </a:solidFill>
                <a:latin typeface="Open Sans"/>
              </a:rPr>
              <a:t>Dùng đặc trưng của ảnh và dùng các từ phía trước để dự đoán từ tiếp theo của caption.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5315" y="3837255"/>
            <a:ext cx="16643985" cy="581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8"/>
              </a:lnSpc>
            </a:pPr>
            <a:r>
              <a:rPr lang="en-US" sz="4248" spc="-165">
                <a:solidFill>
                  <a:srgbClr val="1F497D"/>
                </a:solidFill>
                <a:latin typeface="Open Sans"/>
              </a:rPr>
              <a:t>Example: </a:t>
            </a:r>
          </a:p>
          <a:p>
            <a:pPr algn="l">
              <a:lnSpc>
                <a:spcPts val="5098"/>
              </a:lnSpc>
            </a:pPr>
            <a:r>
              <a:rPr lang="en-US" sz="4248" spc="-165">
                <a:solidFill>
                  <a:srgbClr val="1F497D"/>
                </a:solidFill>
                <a:latin typeface="Open Sans"/>
              </a:rPr>
              <a:t>        &lt;Image&gt; + startseq -&gt; A.</a:t>
            </a:r>
          </a:p>
          <a:p>
            <a:pPr algn="l">
              <a:lnSpc>
                <a:spcPts val="5094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-&gt; girl .</a:t>
            </a:r>
          </a:p>
          <a:p>
            <a:pPr algn="l">
              <a:lnSpc>
                <a:spcPts val="5094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girl -&gt; going . </a:t>
            </a:r>
          </a:p>
          <a:p>
            <a:pPr algn="l">
              <a:lnSpc>
                <a:spcPts val="5094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girl going -&gt; into .</a:t>
            </a:r>
          </a:p>
          <a:p>
            <a:pPr algn="l">
              <a:lnSpc>
                <a:spcPts val="5094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girl going into -&gt; a . </a:t>
            </a:r>
          </a:p>
          <a:p>
            <a:pPr algn="l">
              <a:lnSpc>
                <a:spcPts val="5094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girl going into a -&gt; wooden . </a:t>
            </a:r>
          </a:p>
          <a:p>
            <a:pPr algn="l">
              <a:lnSpc>
                <a:spcPts val="5094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girl going into a wooden -&gt; building </a:t>
            </a:r>
          </a:p>
          <a:p>
            <a:pPr algn="l">
              <a:lnSpc>
                <a:spcPts val="5098"/>
              </a:lnSpc>
            </a:pPr>
            <a:r>
              <a:rPr lang="en-US" sz="4248" spc="-161">
                <a:solidFill>
                  <a:srgbClr val="1F497D"/>
                </a:solidFill>
                <a:latin typeface="Open Sans"/>
              </a:rPr>
              <a:t>&lt;Image&gt; + startseq  A girl going into a wooden building-&gt; endseq.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11680" y="-90488"/>
            <a:ext cx="16276320" cy="8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9"/>
              </a:lnSpc>
            </a:pPr>
            <a:r>
              <a:rPr lang="en-US" sz="5699" spc="-227">
                <a:solidFill>
                  <a:srgbClr val="000000"/>
                </a:solidFill>
                <a:latin typeface="Open Sans Bold"/>
              </a:rPr>
              <a:t>4</a:t>
            </a:r>
            <a:r>
              <a:rPr lang="en-US" sz="5699" spc="-227">
                <a:solidFill>
                  <a:srgbClr val="000000"/>
                </a:solidFill>
                <a:latin typeface="Open Sans Bold"/>
              </a:rPr>
              <a:t>.1 Mô tả tập dữ liệu: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01842" y="4867062"/>
            <a:ext cx="16884315" cy="3516440"/>
            <a:chOff x="0" y="0"/>
            <a:chExt cx="20906851" cy="435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20881467" cy="4328795"/>
            </a:xfrm>
            <a:custGeom>
              <a:avLst/>
              <a:gdLst/>
              <a:ahLst/>
              <a:cxnLst/>
              <a:rect r="r" b="b" t="t" l="l"/>
              <a:pathLst>
                <a:path h="4328795" w="20881467">
                  <a:moveTo>
                    <a:pt x="0" y="0"/>
                  </a:moveTo>
                  <a:lnTo>
                    <a:pt x="20881467" y="0"/>
                  </a:lnTo>
                  <a:lnTo>
                    <a:pt x="20881467" y="4328795"/>
                  </a:lnTo>
                  <a:lnTo>
                    <a:pt x="0" y="4328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0" t="-15690" r="-60" b="-1569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906867" cy="4354195"/>
            </a:xfrm>
            <a:custGeom>
              <a:avLst/>
              <a:gdLst/>
              <a:ahLst/>
              <a:cxnLst/>
              <a:rect r="r" b="b" t="t" l="l"/>
              <a:pathLst>
                <a:path h="4354195" w="20906867">
                  <a:moveTo>
                    <a:pt x="12700" y="0"/>
                  </a:moveTo>
                  <a:lnTo>
                    <a:pt x="20894167" y="0"/>
                  </a:lnTo>
                  <a:cubicBezTo>
                    <a:pt x="20901152" y="0"/>
                    <a:pt x="20906867" y="5715"/>
                    <a:pt x="20906867" y="12700"/>
                  </a:cubicBezTo>
                  <a:lnTo>
                    <a:pt x="20906867" y="4341495"/>
                  </a:lnTo>
                  <a:cubicBezTo>
                    <a:pt x="20906867" y="4348480"/>
                    <a:pt x="20901152" y="4354195"/>
                    <a:pt x="20894167" y="4354195"/>
                  </a:cubicBezTo>
                  <a:lnTo>
                    <a:pt x="12700" y="4354195"/>
                  </a:lnTo>
                  <a:cubicBezTo>
                    <a:pt x="5715" y="4354195"/>
                    <a:pt x="0" y="4348480"/>
                    <a:pt x="0" y="4341495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4341495"/>
                  </a:lnTo>
                  <a:lnTo>
                    <a:pt x="12700" y="4341495"/>
                  </a:lnTo>
                  <a:lnTo>
                    <a:pt x="12700" y="4328795"/>
                  </a:lnTo>
                  <a:lnTo>
                    <a:pt x="20894167" y="4328795"/>
                  </a:lnTo>
                  <a:lnTo>
                    <a:pt x="20894167" y="4341495"/>
                  </a:lnTo>
                  <a:lnTo>
                    <a:pt x="20881467" y="4341495"/>
                  </a:lnTo>
                  <a:lnTo>
                    <a:pt x="20881467" y="12700"/>
                  </a:lnTo>
                  <a:lnTo>
                    <a:pt x="20894167" y="12700"/>
                  </a:lnTo>
                  <a:lnTo>
                    <a:pt x="20894167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1525414"/>
            <a:ext cx="17040580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56732" indent="-618911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Flickr8k Dataset</a:t>
            </a:r>
          </a:p>
          <a:p>
            <a:pPr algn="l" marL="1856732" indent="-618911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Phục vụ cho nhiệp vụ thị giác máy tính và xử lý ngôn ngữ tự nhiên.</a:t>
            </a:r>
          </a:p>
          <a:p>
            <a:pPr algn="l" marL="1856732" indent="-618911" lvl="2">
              <a:lnSpc>
                <a:spcPts val="5159"/>
              </a:lnSpc>
              <a:buFont typeface="Arial"/>
              <a:buChar char="⚬"/>
            </a:pPr>
            <a:r>
              <a:rPr lang="en-US" sz="4299" spc="-167">
                <a:solidFill>
                  <a:srgbClr val="000000"/>
                </a:solidFill>
                <a:latin typeface="Open Sans"/>
              </a:rPr>
              <a:t>Gồn 8000 ảnh, mổi ảnh đi kèm với 5 captions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39" r="0" b="-1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021919" y="-121544"/>
            <a:ext cx="14951028" cy="87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09"/>
              </a:lnSpc>
            </a:pPr>
            <a:r>
              <a:rPr lang="en-US" sz="5674" spc="-226">
                <a:solidFill>
                  <a:srgbClr val="000000"/>
                </a:solidFill>
                <a:latin typeface="Open Sans Bold"/>
              </a:rPr>
              <a:t>4.2 Caption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739" y="1240181"/>
            <a:ext cx="18048261" cy="4743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  <a:spcBef>
                <a:spcPct val="0"/>
              </a:spcBef>
            </a:pPr>
            <a:r>
              <a:rPr lang="en-US" sz="5199" spc="-207">
                <a:solidFill>
                  <a:srgbClr val="000000"/>
                </a:solidFill>
                <a:latin typeface="Open Sans"/>
              </a:rPr>
              <a:t>-</a:t>
            </a:r>
            <a:r>
              <a:rPr lang="en-US" sz="5199" spc="-207">
                <a:solidFill>
                  <a:srgbClr val="000000"/>
                </a:solidFill>
                <a:latin typeface="Open Sans"/>
              </a:rPr>
              <a:t> Chuyển các ký tự trong cột 'caption' về chữ thường</a:t>
            </a:r>
          </a:p>
          <a:p>
            <a:pPr>
              <a:lnSpc>
                <a:spcPts val="6239"/>
              </a:lnSpc>
              <a:spcBef>
                <a:spcPct val="0"/>
              </a:spcBef>
            </a:pPr>
            <a:r>
              <a:rPr lang="en-US" sz="5199" spc="-207">
                <a:solidFill>
                  <a:srgbClr val="000000"/>
                </a:solidFill>
                <a:latin typeface="Open Sans"/>
              </a:rPr>
              <a:t>- Loại bỏ các ký tự không phải là chữ cái trong cột 'caption'</a:t>
            </a:r>
          </a:p>
          <a:p>
            <a:pPr>
              <a:lnSpc>
                <a:spcPts val="6239"/>
              </a:lnSpc>
              <a:spcBef>
                <a:spcPct val="0"/>
              </a:spcBef>
            </a:pPr>
            <a:r>
              <a:rPr lang="en-US" sz="5199" spc="-207">
                <a:solidFill>
                  <a:srgbClr val="000000"/>
                </a:solidFill>
                <a:latin typeface="Open Sans"/>
              </a:rPr>
              <a:t>- Loại bỏ các khoảng trắng dư thừa trong cột 'caption'</a:t>
            </a:r>
          </a:p>
          <a:p>
            <a:pPr>
              <a:lnSpc>
                <a:spcPts val="6239"/>
              </a:lnSpc>
              <a:spcBef>
                <a:spcPct val="0"/>
              </a:spcBef>
            </a:pPr>
            <a:r>
              <a:rPr lang="en-US" sz="5199" spc="-207">
                <a:solidFill>
                  <a:srgbClr val="000000"/>
                </a:solidFill>
                <a:latin typeface="Open Sans"/>
              </a:rPr>
              <a:t>- Loại bỏ các từ có độ dài là 1 trong cột 'caption'</a:t>
            </a:r>
          </a:p>
          <a:p>
            <a:pPr>
              <a:lnSpc>
                <a:spcPts val="6239"/>
              </a:lnSpc>
              <a:spcBef>
                <a:spcPct val="0"/>
              </a:spcBef>
            </a:pPr>
            <a:r>
              <a:rPr lang="en-US" sz="5199" spc="-207">
                <a:solidFill>
                  <a:srgbClr val="000000"/>
                </a:solidFill>
                <a:latin typeface="Open Sans"/>
              </a:rPr>
              <a:t>- Thêm "startseq" vào đầu và "endseq" vào cuối mỗi câu trong cột 'caption'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9739" y="6631304"/>
            <a:ext cx="11934815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5799" spc="-230">
                <a:solidFill>
                  <a:srgbClr val="CF2525"/>
                </a:solidFill>
                <a:latin typeface="Open Sans"/>
              </a:rPr>
              <a:t>“A girl going into a wooden building .”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2844" y="8183879"/>
            <a:ext cx="1347206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799" spc="-190">
                <a:solidFill>
                  <a:srgbClr val="00BF63"/>
                </a:solidFill>
                <a:latin typeface="Open Sans"/>
              </a:rPr>
              <a:t>“</a:t>
            </a:r>
            <a:r>
              <a:rPr lang="en-US" sz="4799" spc="-190">
                <a:solidFill>
                  <a:srgbClr val="00BF63"/>
                </a:solidFill>
                <a:latin typeface="Open Sans"/>
              </a:rPr>
              <a:t>startseq girl going into wooden building endseq”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DAF5i_zpjlY</dc:identifier>
  <dcterms:modified xsi:type="dcterms:W3CDTF">2011-08-01T06:04:30Z</dcterms:modified>
  <cp:revision>1</cp:revision>
  <dc:title>DL_Slide</dc:title>
</cp:coreProperties>
</file>